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8" r:id="rId11"/>
    <p:sldId id="265" r:id="rId12"/>
    <p:sldId id="266" r:id="rId13"/>
    <p:sldId id="289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7" r:id="rId26"/>
    <p:sldId id="279" r:id="rId27"/>
    <p:sldId id="280" r:id="rId28"/>
    <p:sldId id="281" r:id="rId29"/>
    <p:sldId id="282" r:id="rId30"/>
    <p:sldId id="283" r:id="rId31"/>
    <p:sldId id="284" r:id="rId32"/>
    <p:sldId id="306" r:id="rId33"/>
    <p:sldId id="305" r:id="rId3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0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40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636C3-1F69-9530-5BDA-043C333AE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26A32-69BF-3CC5-0B94-952B6677C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29FD8-1514-0FCE-7CFE-95E4CC01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E21AA-C6BE-92AC-2BAE-90829891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4724E-3D04-743B-5979-257C4F3E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8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930BE-10C5-2671-4EBF-662E4B64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39D8A-61C1-3894-D8F5-2AB7CE11C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576B-7A1E-E476-F5BD-89AEC8AB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F703D-F902-F827-3623-D06D3C83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1B9C4-7EC7-DE9E-AD83-6A2C6B8D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47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06ABC-8ED7-5F72-B8DA-1346A5CA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A1ADF-5F03-B841-8E4E-8D9D3BBA0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D9309-74CA-DB67-FD4B-4972EB56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61441-503C-FB2E-62E8-A9A0DA6C8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3AA5D-0164-D135-850F-F0A2C7F5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97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6080-6FF5-D2DB-410E-CDAE1BE10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F4A57-0166-9ED7-60DA-A847B1BC4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4E8ED-40F8-6E06-DF53-522F42DFE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D0C65-79CE-47C2-F0DD-1E1BD08D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12E96-A0F7-F074-9DEB-DAC0E6C8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07C31-E9FC-409A-2C8A-FE0238AF4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99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7CA65-9CE1-BAD8-734A-CB4CB07E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34081-DA70-A7E4-573C-C6AA9E6C4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76251-CD2A-89C6-A36A-214447A0C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1030FF-304A-17DD-0B60-6885E4091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0AEB7-6BE1-A5C7-92F0-3AB07EA9B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86CE54-C2D4-2900-9EE5-A36D4779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7A4E7-9D27-BC6F-CED1-EC915432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1158EA-0DD6-5712-5EEF-D33D313FD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04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5DD9-2462-C529-5D86-36FE633D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57AB64-AACA-9DF9-C55F-F62C2D65A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8E4A5-007D-DAFF-4D67-0D5AD1F82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BDEB5-7636-DF0D-DFEA-9F45E4C9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5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4E-5552-5F85-9C0E-D3C04677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54F0A7-4FC3-3050-682C-855E4772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5047A-5BF6-522C-AEC1-CC063AF5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73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B650-11FD-0983-AE5C-4314B7D1F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DC9E5-EF98-BC7E-A394-3A796AD38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5B978-6984-2634-B393-89593A493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2640F-58E8-5CD8-FDE9-2BA629EF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1B63B-7820-DA8A-3AB9-54F62C33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EAD7A-183A-3F10-79FF-00AC3625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95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A75E6-E6B6-C2AE-23F8-661D9E72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ED9F87-EF78-0491-AB2E-8BE439F26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43E74-9081-8CD7-CAB7-A76BCCA49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0B82D-6BA4-FDB8-0268-3B6FBDD3B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4AF67-338D-BE0C-09C7-0E2DE820F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8B8C2-8FAE-47AC-1053-33D76E4C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80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1C9C3-E130-D1D7-44B0-B9EC8DD7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29600-EBF9-E858-5758-48A85DFC4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605F3-BFA7-1C27-501C-103C57AA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F5E1-92E8-4B80-131A-833E8F54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C4757-3824-F9EA-11BA-7497C7F6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456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69323A-ED07-ED58-7EAB-021B03B9D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B80B6-AAF3-C36A-DC74-1414CAF48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48A70-B8A1-18EC-F41A-6672C094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B17DF-694A-1616-D19F-F07EB291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93E18-765A-C852-5F7E-15FA50B4B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2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4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7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7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2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42D14-4EBB-43B5-A5CF-FF193CC23D00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CE573-CA7B-4697-8B64-005A03C4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120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D44E20-7AB9-987B-8975-A3B7A81E3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82BA4-ADCC-C12F-1F7A-CDB2BE1ED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90DDD-F88E-83AA-3DEF-9907F8B3D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D7A5E-6D2F-41C0-8911-E6A6E9C2E31C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81EC5-AE9B-B992-0602-D873269889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9EB1A-E140-54AB-7417-CB655B89F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44E6E-2CC2-467D-A49A-2976755C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1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1546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sz="5300" b="1" dirty="0"/>
              <a:t>“Gifts”</a:t>
            </a:r>
            <a:br>
              <a:rPr lang="en-US" sz="5300" b="1" dirty="0"/>
            </a:br>
            <a:r>
              <a:rPr lang="en-US" dirty="0"/>
              <a:t>“Consecration Stewardship Series Our Vows”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2 Corinthians 9:16-15</a:t>
            </a:r>
          </a:p>
          <a:p>
            <a:r>
              <a:rPr lang="en-US" sz="2800" dirty="0"/>
              <a:t>November 13</a:t>
            </a:r>
            <a:r>
              <a:rPr lang="en-US" sz="2800" baseline="30000" dirty="0"/>
              <a:t>th</a:t>
            </a:r>
            <a:r>
              <a:rPr lang="en-US" sz="2800" dirty="0"/>
              <a:t>, 2022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00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2784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not reluctantly or under compulsion (grudgingly) for God loves a cheerful giver”!</a:t>
            </a:r>
          </a:p>
        </p:txBody>
      </p:sp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1st guideline, give what you’ve decided in your heart to give!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/>
              <a:t>1st guideline, give what you’ve decided in your heart to give! </a:t>
            </a:r>
          </a:p>
          <a:p>
            <a:pPr marL="0" indent="0">
              <a:buNone/>
            </a:pPr>
            <a:r>
              <a:rPr lang="en-US" sz="4400" b="1" dirty="0"/>
              <a:t>2nd guideline: Don’t give reluctantly or under compulsion/grudgingly.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037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3rd guideline: Give cheerful. God loves a cheerful giver.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“And in their prayers for you their hearts will go out to you, because of the surpassing grace God has given you”!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1st, Give as your heart has decided to give, </a:t>
            </a:r>
          </a:p>
          <a:p>
            <a:pPr marL="0" indent="0">
              <a:buNone/>
            </a:pPr>
            <a:r>
              <a:rPr lang="en-US" sz="4400" b="1" dirty="0"/>
              <a:t>2nd, give cheerfully, </a:t>
            </a:r>
          </a:p>
          <a:p>
            <a:pPr marL="0" indent="0">
              <a:buNone/>
            </a:pPr>
            <a:r>
              <a:rPr lang="en-US" sz="4400" b="1" dirty="0"/>
              <a:t>3rd, do not give reluctantly!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Now Paul continues on with 3 truths of giving.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1</a:t>
            </a:r>
            <a:r>
              <a:rPr lang="en-US" sz="4400" b="1" baseline="30000" dirty="0"/>
              <a:t>st</a:t>
            </a:r>
            <a:r>
              <a:rPr lang="en-US" sz="4400" b="1" dirty="0"/>
              <a:t> Truth is “and God is able to make all grace abound to you…”</a:t>
            </a:r>
          </a:p>
        </p:txBody>
      </p:sp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Determine you are going to give to meet the needs of others and the means will be there to do it.</a:t>
            </a:r>
          </a:p>
        </p:txBody>
      </p:sp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The 2nd truth is “So that in </a:t>
            </a:r>
          </a:p>
          <a:p>
            <a:pPr marL="0" indent="0">
              <a:buNone/>
            </a:pPr>
            <a:r>
              <a:rPr lang="en-US" sz="4400" b="1" dirty="0"/>
              <a:t>all things, </a:t>
            </a:r>
          </a:p>
          <a:p>
            <a:pPr marL="0" indent="0">
              <a:buNone/>
            </a:pPr>
            <a:r>
              <a:rPr lang="en-US" sz="4400" b="1" dirty="0"/>
              <a:t>at all times you will have </a:t>
            </a:r>
          </a:p>
          <a:p>
            <a:pPr marL="0" indent="0">
              <a:buNone/>
            </a:pPr>
            <a:r>
              <a:rPr lang="en-US" sz="4400" b="1" dirty="0"/>
              <a:t>all that you need…”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“prayers, presence,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service, </a:t>
            </a:r>
            <a:r>
              <a:rPr lang="en-US" sz="4400" b="1" dirty="0"/>
              <a:t>witness, gifts.”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The 3rd truth is that “you will abound in every good work”.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549"/>
            <a:ext cx="8229600" cy="2861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“We have been created in Christ Jesus to do good works which God prepared in advance for us to do”.</a:t>
            </a:r>
          </a:p>
        </p:txBody>
      </p:sp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</a:t>
            </a:r>
            <a:r>
              <a:rPr lang="en-US" sz="4400" b="1" baseline="30000" dirty="0"/>
              <a:t>st</a:t>
            </a:r>
            <a:r>
              <a:rPr lang="en-US" sz="4400" b="1" dirty="0"/>
              <a:t>, our giving blesses others.</a:t>
            </a:r>
          </a:p>
          <a:p>
            <a:pPr marL="0" indent="0">
              <a:buNone/>
            </a:pPr>
            <a:endParaRPr lang="en-US" sz="4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</a:t>
            </a:r>
            <a:r>
              <a:rPr lang="en-US" sz="4400" b="1" baseline="30000" dirty="0"/>
              <a:t>st</a:t>
            </a:r>
            <a:r>
              <a:rPr lang="en-US" sz="4400" b="1" dirty="0"/>
              <a:t>, our giving blesses others.</a:t>
            </a:r>
          </a:p>
          <a:p>
            <a:pPr marL="0" indent="0">
              <a:buNone/>
            </a:pPr>
            <a:r>
              <a:rPr lang="en-US" sz="4400" b="1" dirty="0"/>
              <a:t>2</a:t>
            </a:r>
            <a:r>
              <a:rPr lang="en-US" sz="4400" b="1" baseline="30000" dirty="0"/>
              <a:t>nd</a:t>
            </a:r>
            <a:r>
              <a:rPr lang="en-US" sz="4400" b="1" dirty="0"/>
              <a:t>, our giving blesses ourselves.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</a:t>
            </a:r>
            <a:r>
              <a:rPr lang="en-US" sz="4400" b="1" baseline="30000" dirty="0"/>
              <a:t>st</a:t>
            </a:r>
            <a:r>
              <a:rPr lang="en-US" sz="4400" b="1" dirty="0"/>
              <a:t>, our giving blesses others.</a:t>
            </a:r>
          </a:p>
          <a:p>
            <a:pPr marL="0" indent="0">
              <a:buNone/>
            </a:pPr>
            <a:r>
              <a:rPr lang="en-US" sz="4400" b="1" dirty="0"/>
              <a:t>2</a:t>
            </a:r>
            <a:r>
              <a:rPr lang="en-US" sz="4400" b="1" baseline="30000" dirty="0"/>
              <a:t>nd</a:t>
            </a:r>
            <a:r>
              <a:rPr lang="en-US" sz="4400" b="1" dirty="0"/>
              <a:t>, our giving blesses ourselves.</a:t>
            </a:r>
          </a:p>
          <a:p>
            <a:pPr marL="0" indent="0">
              <a:buNone/>
            </a:pPr>
            <a:r>
              <a:rPr lang="en-US" sz="4400" b="1" dirty="0"/>
              <a:t>3</a:t>
            </a:r>
            <a:r>
              <a:rPr lang="en-US" sz="4400" b="1" baseline="30000" dirty="0"/>
              <a:t>rd</a:t>
            </a:r>
            <a:r>
              <a:rPr lang="en-US" sz="4400" b="1" dirty="0"/>
              <a:t>, our giving results in the praise of God.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4"/>
          <a:stretch/>
        </p:blipFill>
        <p:spPr bwMode="auto">
          <a:xfrm>
            <a:off x="7306733" y="3496732"/>
            <a:ext cx="1828800" cy="164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233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/>
              <a:t>“You will be made rich in every way so that you can be generous on every occasion, and through us your generosity will result in Thanksgiving to God”.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Three Guidelines</a:t>
            </a:r>
          </a:p>
          <a:p>
            <a:pPr marL="0" indent="0">
              <a:buNone/>
            </a:pPr>
            <a:r>
              <a:rPr lang="en-US" sz="3600" b="1" dirty="0"/>
              <a:t>1.	Give as your heart decides.</a:t>
            </a:r>
          </a:p>
          <a:p>
            <a:pPr marL="0" indent="0">
              <a:buNone/>
            </a:pPr>
            <a:r>
              <a:rPr lang="en-US" sz="3600" b="1" dirty="0"/>
              <a:t>2.	Give not reluctantly or  	grudgingly.</a:t>
            </a:r>
          </a:p>
          <a:p>
            <a:pPr marL="0" indent="0">
              <a:buNone/>
            </a:pPr>
            <a:r>
              <a:rPr lang="en-US" sz="3600" b="1" dirty="0"/>
              <a:t>3.	Give cheerfully knowing these 	three truths.</a:t>
            </a:r>
          </a:p>
          <a:p>
            <a:pPr marL="0" indent="0">
              <a:buNone/>
            </a:pPr>
            <a:endParaRPr lang="en-US" sz="4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56"/>
          <a:stretch/>
        </p:blipFill>
        <p:spPr bwMode="auto">
          <a:xfrm>
            <a:off x="7680960" y="3843867"/>
            <a:ext cx="146304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13"/>
          <a:stretch/>
        </p:blipFill>
        <p:spPr bwMode="auto">
          <a:xfrm>
            <a:off x="7589520" y="3733800"/>
            <a:ext cx="155448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Three Truths</a:t>
            </a:r>
          </a:p>
          <a:p>
            <a:pPr marL="0" indent="0">
              <a:buNone/>
            </a:pPr>
            <a:r>
              <a:rPr lang="en-US" sz="3600" b="1" dirty="0"/>
              <a:t>1</a:t>
            </a:r>
            <a:r>
              <a:rPr lang="en-US" sz="3600" b="1" baseline="30000" dirty="0"/>
              <a:t>st</a:t>
            </a:r>
            <a:r>
              <a:rPr lang="en-US" sz="3600" b="1" dirty="0"/>
              <a:t>.	God will supply all grace for you</a:t>
            </a:r>
          </a:p>
          <a:p>
            <a:pPr marL="0" indent="0">
              <a:buNone/>
            </a:pPr>
            <a:r>
              <a:rPr lang="en-US" sz="3600" b="1" dirty="0"/>
              <a:t>2</a:t>
            </a:r>
            <a:r>
              <a:rPr lang="en-US" sz="3600" b="1" baseline="30000" dirty="0"/>
              <a:t>nd</a:t>
            </a:r>
            <a:r>
              <a:rPr lang="en-US" sz="3600" b="1" dirty="0"/>
              <a:t>.	God will supply all your needs all 	the  	time.</a:t>
            </a:r>
          </a:p>
          <a:p>
            <a:pPr marL="0" indent="0">
              <a:buNone/>
            </a:pPr>
            <a:r>
              <a:rPr lang="en-US" sz="3600" b="1" dirty="0"/>
              <a:t>3</a:t>
            </a:r>
            <a:r>
              <a:rPr lang="en-US" sz="3600" b="1" baseline="30000" dirty="0"/>
              <a:t>rd</a:t>
            </a:r>
            <a:r>
              <a:rPr lang="en-US" sz="3600" b="1" dirty="0"/>
              <a:t>.	So that you may abound in every 	good work.</a:t>
            </a:r>
          </a:p>
          <a:p>
            <a:pPr marL="0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/>
              <a:t>Three blessings</a:t>
            </a:r>
            <a:r>
              <a:rPr lang="en-US" sz="3600" b="1" dirty="0"/>
              <a:t>:</a:t>
            </a:r>
          </a:p>
          <a:p>
            <a:pPr marL="0" indent="0">
              <a:buNone/>
            </a:pPr>
            <a:r>
              <a:rPr lang="en-US" sz="3600" b="1" dirty="0"/>
              <a:t>As you give, remember it </a:t>
            </a:r>
          </a:p>
          <a:p>
            <a:pPr marL="0" indent="0">
              <a:buNone/>
            </a:pPr>
            <a:r>
              <a:rPr lang="en-US" sz="3600" b="1" dirty="0"/>
              <a:t>blesses others, </a:t>
            </a:r>
          </a:p>
          <a:p>
            <a:pPr marL="0" indent="0">
              <a:buNone/>
            </a:pPr>
            <a:r>
              <a:rPr lang="en-US" sz="3600" b="1" dirty="0"/>
              <a:t>blesses you and results in </a:t>
            </a:r>
          </a:p>
          <a:p>
            <a:pPr marL="0" indent="0">
              <a:buNone/>
            </a:pPr>
            <a:r>
              <a:rPr lang="en-US" sz="3600" b="1" dirty="0"/>
              <a:t>Thanksgiving to God.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“Thanks be to God for his indescribable gift!”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08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“There is an inner core of </a:t>
            </a:r>
            <a:r>
              <a:rPr lang="en-US" sz="4400" b="1" u="sng" dirty="0"/>
              <a:t>PRAYER</a:t>
            </a:r>
            <a:r>
              <a:rPr lang="en-US" sz="4400" b="1" dirty="0"/>
              <a:t> where our hearts are united in the presence of God.”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vistaumc.org@gmail.com</a:t>
            </a:r>
          </a:p>
        </p:txBody>
      </p:sp>
    </p:spTree>
    <p:extLst>
      <p:ext uri="{BB962C8B-B14F-4D97-AF65-F5344CB8AC3E}">
        <p14:creationId xmlns:p14="http://schemas.microsoft.com/office/powerpoint/2010/main" val="3913191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223477" y="1768"/>
            <a:ext cx="1407490" cy="1324506"/>
            <a:chOff x="-648769" y="2358"/>
            <a:chExt cx="1876653" cy="1766008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52897" y="4525250"/>
            <a:ext cx="484026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77" y="4290831"/>
            <a:ext cx="1696473" cy="852668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FF071B-02B2-E300-8450-6981FF573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999013"/>
            <a:ext cx="8178799" cy="314547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0983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22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“Our </a:t>
            </a:r>
            <a:r>
              <a:rPr lang="en-US" sz="4400" b="1" u="sng" dirty="0"/>
              <a:t>PRESENCE</a:t>
            </a:r>
            <a:r>
              <a:rPr lang="en-US" sz="4400" b="1" dirty="0"/>
              <a:t> blesses self, God, others and the church.”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242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“If we take seriously our stewardship of </a:t>
            </a:r>
            <a:r>
              <a:rPr lang="en-US" sz="4400" b="1" u="sng" dirty="0"/>
              <a:t>WITNESSING</a:t>
            </a:r>
            <a:r>
              <a:rPr lang="en-US" sz="4400" b="1" dirty="0"/>
              <a:t> to the Gospel of Jesus, then the other vows will be taken care of.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As we give ourselves first to God that will issue in </a:t>
            </a:r>
            <a:r>
              <a:rPr lang="en-US" sz="4400" b="1" u="sng" dirty="0"/>
              <a:t>SERVICE</a:t>
            </a:r>
            <a:r>
              <a:rPr lang="en-US" sz="4400" b="1" dirty="0"/>
              <a:t> to others.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49"/>
            <a:ext cx="8229600" cy="2784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“the offering for the saints in Jerusalem”.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“Remember this, whoever sows sparingly will reap sparingly, and whoever sows generously will reap generously”.</a:t>
            </a:r>
          </a:p>
        </p:txBody>
      </p:sp>
    </p:spTree>
    <p:extLst>
      <p:ext uri="{BB962C8B-B14F-4D97-AF65-F5344CB8AC3E}">
        <p14:creationId xmlns:p14="http://schemas.microsoft.com/office/powerpoint/2010/main" val="1023651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33" y="33147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27848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“Each man/woman should give what he has decided in his heart to give, </a:t>
            </a:r>
          </a:p>
        </p:txBody>
      </p:sp>
    </p:spTree>
    <p:extLst>
      <p:ext uri="{BB962C8B-B14F-4D97-AF65-F5344CB8AC3E}">
        <p14:creationId xmlns:p14="http://schemas.microsoft.com/office/powerpoint/2010/main" val="226242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553</Words>
  <Application>Microsoft Office PowerPoint</Application>
  <PresentationFormat>On-screen Show (16:9)</PresentationFormat>
  <Paragraphs>66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1_Office Theme</vt:lpstr>
      <vt:lpstr>“Gifts” “Consecration Stewardship Series Our Vows”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Vista Church</dc:creator>
  <cp:lastModifiedBy>Fred Baum</cp:lastModifiedBy>
  <cp:revision>14</cp:revision>
  <dcterms:created xsi:type="dcterms:W3CDTF">2020-11-11T20:09:36Z</dcterms:created>
  <dcterms:modified xsi:type="dcterms:W3CDTF">2022-11-11T21:07:47Z</dcterms:modified>
</cp:coreProperties>
</file>